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715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08468F9-F60D-4E24-B474-E5221B0F64F1}">
  <a:tblStyle styleId="{708468F9-F60D-4E24-B474-E5221B0F64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a.wikipedia.org/wiki/%D9%82%D8%B2%D9%84%E2%80%8C%D8%A2%D9%84%D8%A7%DB%8C_%D8%B1%D9%86%DA%AF%DB%8C%D9%86%E2%80%8C%DA%A9%D9%85%D8%A7%D9%86" TargetMode="External"/><Relationship Id="rId3" Type="http://schemas.openxmlformats.org/officeDocument/2006/relationships/hyperlink" Target="https://fa.wikipedia.org/wiki/%D9%82%D8%B2%D9%84%E2%80%8C%D8%A2%D9%84%D8%A7%DB%8C_%D8%AE%D8%A7%D9%84%E2%80%8C%D9%82%D8%B1%D9%85%D8%B2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تاریخ و هدف های امروز را بخوانید و سپس در دفتر های خود </a:t>
            </a:r>
            <a:r>
              <a:rPr b="1" lang="fa" sz="1800"/>
              <a:t>یادداشت</a:t>
            </a:r>
            <a:r>
              <a:rPr b="1" lang="fa" sz="1800"/>
              <a:t> کنید.</a:t>
            </a:r>
            <a:r>
              <a:rPr b="1" lang="fa" sz="1800">
                <a:solidFill>
                  <a:srgbClr val="FFFFFF"/>
                </a:solidFill>
              </a:rPr>
              <a:t>1</a:t>
            </a:r>
            <a:r>
              <a:rPr b="1" lang="fa" sz="1800"/>
              <a:t> </a:t>
            </a:r>
            <a:r>
              <a:rPr b="1" lang="fa" sz="1800">
                <a:solidFill>
                  <a:srgbClr val="FFFFFF"/>
                </a:solidFill>
              </a:rPr>
              <a:t>.</a:t>
            </a:r>
            <a:r>
              <a:rPr b="1" lang="fa" sz="1800"/>
              <a:t> </a:t>
            </a:r>
            <a:r>
              <a:rPr lang="fa"/>
              <a:t>.</a:t>
            </a:r>
            <a:endParaRPr b="1"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3be9b4178_0_103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3be9b417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2400"/>
              <a:t>واژه ها را در ستون های مناسب بگذارید ! </a:t>
            </a:r>
            <a:r>
              <a:rPr lang="fa" sz="2400">
                <a:solidFill>
                  <a:srgbClr val="FFFFFF"/>
                </a:solidFill>
              </a:rPr>
              <a:t>ا</a:t>
            </a:r>
            <a:r>
              <a:rPr lang="fa"/>
              <a:t> . 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3be9b4178_0_123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3be9b417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جمله های  را بخوانید و در جلوی آن برچسب های درست و یا نادرست را بگذارید . ا</a:t>
            </a:r>
            <a:endParaRPr b="1"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3be9b4178_0_148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3be9b417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2400"/>
              <a:t>کاری که در خانه انجام می دهید . ا . </a:t>
            </a:r>
            <a:endParaRPr sz="2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1424ee59e_0_3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1424ee59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11424ee59e_0_0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11424ee5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19fb415d1_22_17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19fb415d1_2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19fb415d1_22_11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19fb415d1_2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آب و هوای چهار فصل چه ویژگی هایی به  شهر تهران مئ دهد ؟ چهارفصل را به ترتیب عکس ها نام ببرید ؟ ا</a:t>
            </a:r>
            <a:endParaRPr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19fb415d1_21_0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19fb415d1_2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2400"/>
              <a:t>اگر یادتان باشد در هفته پیش </a:t>
            </a:r>
            <a:r>
              <a:rPr lang="fa" sz="2400"/>
              <a:t>یاد گرفتیم</a:t>
            </a:r>
            <a:r>
              <a:rPr lang="fa" sz="2400"/>
              <a:t> که یکی از دلیل های پایتخت شدن تهران داشتن آب و هوای چهار فصل بوده است. ا  .</a:t>
            </a:r>
            <a:endParaRPr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0b8651f13_0_18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0b8651f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1"/>
                </a:solidFill>
              </a:rPr>
              <a:t>انباشته شدن آب رودخانه کرج در پشت سد امیرکبیر علاوه بر کارایی آن در تولید انرژی </a:t>
            </a:r>
            <a:r>
              <a:rPr lang="fa" sz="1800">
                <a:solidFill>
                  <a:schemeClr val="dk1"/>
                </a:solidFill>
              </a:rPr>
              <a:t>برق آبی</a:t>
            </a:r>
            <a:r>
              <a:rPr lang="fa" sz="1800">
                <a:solidFill>
                  <a:schemeClr val="dk1"/>
                </a:solidFill>
              </a:rPr>
              <a:t> و </a:t>
            </a:r>
            <a:r>
              <a:rPr lang="fa" sz="1800">
                <a:solidFill>
                  <a:schemeClr val="dk1"/>
                </a:solidFill>
              </a:rPr>
              <a:t>تامین</a:t>
            </a:r>
            <a:r>
              <a:rPr lang="fa" sz="1800">
                <a:solidFill>
                  <a:schemeClr val="dk1"/>
                </a:solidFill>
              </a:rPr>
              <a:t> بخشی از آب آشامیدنی شهر تهران، باعث به وجود آمدن دریاچه ای زیبا گردیده‌است که موجب استفاد</a:t>
            </a:r>
            <a:r>
              <a:rPr lang="fa" sz="1800">
                <a:solidFill>
                  <a:schemeClr val="dk1"/>
                </a:solidFill>
              </a:rPr>
              <a:t>ه‌های گردشگری و تفریحی و ورزشی از سد کرج شده‌است و یکی از بهترین استراحتگاه‌ها و جاذبه‌های طبیعی کرج را به وجود آورده‌است.ا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0b8651f13_0_24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0b8651f1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" sz="1800">
                <a:solidFill>
                  <a:schemeClr val="dk1"/>
                </a:solidFill>
              </a:rPr>
              <a:t>این سد بتنی به منظور تأمین آب آشامیدنی تهران ساخته شده و علاوه بر تأمین آب آشامیدنی شهر تهران، برای آبیاری حدود ۳۰ هزار هکتار زمین کشاورزی نیز مورد استفاده قرار می‌گیرد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0b8651f13_0_27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0b8651f1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0b8651f13_1_48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0b8651f13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1"/>
                </a:solidFill>
              </a:rPr>
              <a:t>دریاچهٔ این سد، یکی از مراکز طبیعی مهم پرورش ماهی‌های </a:t>
            </a:r>
            <a:r>
              <a:rPr lang="fa" sz="1800" u="sng">
                <a:solidFill>
                  <a:schemeClr val="hlink"/>
                </a:solidFill>
                <a:hlinkClick r:id="rId2"/>
              </a:rPr>
              <a:t>قزل‌آلای رنگین‌کمان</a:t>
            </a:r>
            <a:r>
              <a:rPr lang="fa" sz="1800">
                <a:solidFill>
                  <a:schemeClr val="dk1"/>
                </a:solidFill>
              </a:rPr>
              <a:t> و </a:t>
            </a:r>
            <a:r>
              <a:rPr lang="fa" sz="1800" u="sng">
                <a:solidFill>
                  <a:schemeClr val="hlink"/>
                </a:solidFill>
                <a:hlinkClick r:id="rId3"/>
              </a:rPr>
              <a:t>قزل‌آلای خال‌قرمز</a:t>
            </a:r>
            <a:r>
              <a:rPr lang="fa" sz="1800">
                <a:solidFill>
                  <a:schemeClr val="dk1"/>
                </a:solidFill>
              </a:rPr>
              <a:t> و ماهی سفید و ماهی سیاه است.</a:t>
            </a:r>
            <a:r>
              <a:rPr lang="fa" sz="1800">
                <a:solidFill>
                  <a:srgbClr val="FFFFFF"/>
                </a:solidFill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3be9b4178_0_69:notes"/>
          <p:cNvSpPr/>
          <p:nvPr>
            <p:ph idx="2" type="sldImg"/>
          </p:nvPr>
        </p:nvSpPr>
        <p:spPr>
          <a:xfrm>
            <a:off x="686097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3be9b4178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3500" lIns="93500" spcFirstLastPara="1" rIns="93500" wrap="square" tIns="935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3500" lIns="93500" spcFirstLastPara="1" rIns="93500" wrap="square" tIns="935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3500" lIns="93500" spcFirstLastPara="1" rIns="93500" wrap="square" tIns="935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3500" lIns="93500" spcFirstLastPara="1" rIns="93500" wrap="square" tIns="935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3500" lIns="93500" spcFirstLastPara="1" rIns="93500" wrap="square" tIns="93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3500" lIns="93500" spcFirstLastPara="1" rIns="93500" wrap="square" tIns="935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500" lIns="93500" spcFirstLastPara="1" rIns="93500" wrap="square" tIns="9350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8.png"/><Relationship Id="rId5" Type="http://schemas.openxmlformats.org/officeDocument/2006/relationships/image" Target="../media/image7.gif"/><Relationship Id="rId6" Type="http://schemas.openxmlformats.org/officeDocument/2006/relationships/image" Target="../media/image5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hyperlink" Target="https://wheelofnames.com/bc4-tsp" TargetMode="External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CGRPegOPvlM" TargetMode="External"/><Relationship Id="rId4" Type="http://schemas.openxmlformats.org/officeDocument/2006/relationships/image" Target="../media/image20.jpg"/><Relationship Id="rId5" Type="http://schemas.openxmlformats.org/officeDocument/2006/relationships/hyperlink" Target="https://wheelofnames.com/bc4-tsp" TargetMode="External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5.png"/><Relationship Id="rId5" Type="http://schemas.openxmlformats.org/officeDocument/2006/relationships/hyperlink" Target="http://www.youtube.com/watch?v=-mqHm6DxK7w" TargetMode="External"/><Relationship Id="rId6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x5kSypWL1sw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11.gif"/><Relationship Id="rId6" Type="http://schemas.openxmlformats.org/officeDocument/2006/relationships/hyperlink" Target="https://wheelofnames.com/a8e-q3x" TargetMode="External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18.pn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hyperlink" Target="https://fa.wikipedia.org/wiki/%D8%B1%D9%88%D8%AF%D8%AE%D8%A7%D9%86%D9%87_%DA%A9%D8%B1%D8%AC" TargetMode="External"/><Relationship Id="rId5" Type="http://schemas.openxmlformats.org/officeDocument/2006/relationships/hyperlink" Target="https://fa.wikipedia.org/wiki/%D8%B3%D8%AF_%D8%A7%D9%85%DB%8C%D8%B1%DA%A9%D8%A8%DB%8C%D8%B1#cite_note-KarajInfo-1" TargetMode="External"/><Relationship Id="rId6" Type="http://schemas.openxmlformats.org/officeDocument/2006/relationships/image" Target="../media/image29.jpg"/><Relationship Id="rId7" Type="http://schemas.openxmlformats.org/officeDocument/2006/relationships/hyperlink" Target="https://fa.wikipedia.org/wiki/%D8%B4%D9%87%D8%B1_%D8%AA%D9%87%D8%B1%D8%A7%D9%86" TargetMode="External"/><Relationship Id="rId8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hyperlink" Target="https://goo.gl/maps/ZLmQfY3vjBS2" TargetMode="External"/><Relationship Id="rId5" Type="http://schemas.openxmlformats.org/officeDocument/2006/relationships/hyperlink" Target="https://goo.gl/maps/ZLmQfY3vjBS2" TargetMode="External"/><Relationship Id="rId6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50" y="147550"/>
            <a:ext cx="4178099" cy="47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333850" y="4261900"/>
            <a:ext cx="549900" cy="729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3527050" y="4208450"/>
            <a:ext cx="667800" cy="729300"/>
          </a:xfrm>
          <a:prstGeom prst="ellipse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24375" y="0"/>
            <a:ext cx="1070725" cy="10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665133">
            <a:off x="4070637" y="1630674"/>
            <a:ext cx="1002724" cy="120527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194675" y="203250"/>
            <a:ext cx="48084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 u="sng">
                <a:solidFill>
                  <a:srgbClr val="FFFFFF"/>
                </a:solidFill>
              </a:rPr>
              <a:t>شنبه۱۲ آبان ۱۴۰۳ خورشیدی =</a:t>
            </a:r>
            <a:r>
              <a:rPr b="1" lang="fa" sz="1800" u="sng">
                <a:solidFill>
                  <a:srgbClr val="FFFFFF"/>
                </a:solidFill>
              </a:rPr>
              <a:t> ۲نوامبر</a:t>
            </a:r>
            <a:r>
              <a:rPr b="1" lang="fa" sz="1800" u="sng">
                <a:solidFill>
                  <a:srgbClr val="FFFFFF"/>
                </a:solidFill>
              </a:rPr>
              <a:t>۲۰۲۴میلادی</a:t>
            </a:r>
            <a:endParaRPr b="1" sz="1800" u="sng">
              <a:solidFill>
                <a:srgbClr val="FFFFFF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4447650" y="693450"/>
            <a:ext cx="4572000" cy="3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a" sz="2400" u="sng">
                <a:solidFill>
                  <a:schemeClr val="lt1"/>
                </a:solidFill>
              </a:rPr>
              <a:t>هدف ها :</a:t>
            </a:r>
            <a:r>
              <a:rPr lang="fa" sz="2400">
                <a:solidFill>
                  <a:schemeClr val="lt1"/>
                </a:solidFill>
              </a:rPr>
              <a:t> </a:t>
            </a:r>
            <a:r>
              <a:rPr lang="fa" sz="2400">
                <a:solidFill>
                  <a:srgbClr val="0B5394"/>
                </a:solidFill>
              </a:rPr>
              <a:t>ام</a:t>
            </a:r>
            <a:endParaRPr sz="2400">
              <a:solidFill>
                <a:srgbClr val="0B5394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4194675" y="1052125"/>
            <a:ext cx="4894200" cy="6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lt1"/>
                </a:solidFill>
              </a:rPr>
              <a:t>من می تو</a:t>
            </a:r>
            <a:r>
              <a:rPr b="1" lang="fa" sz="1800">
                <a:solidFill>
                  <a:schemeClr val="lt1"/>
                </a:solidFill>
              </a:rPr>
              <a:t>انم نام رود ها و سد های روی ان ها را بشناسم.</a:t>
            </a:r>
            <a:r>
              <a:rPr lang="fa" sz="1800">
                <a:solidFill>
                  <a:schemeClr val="lt1"/>
                </a:solidFill>
              </a:rPr>
              <a:t> ا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lt1"/>
                </a:solidFill>
              </a:rPr>
              <a:t>من می توانم  در باره ی چگونگی و روش ذ خیره ی آب های   تهران گفت و گو کنم . ا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lt1"/>
                </a:solidFill>
              </a:rPr>
              <a:t>من می توانم چهار فصل تهران را نام ببرم  و درباره ی </a:t>
            </a:r>
            <a:r>
              <a:rPr b="1" lang="fa" sz="1800">
                <a:solidFill>
                  <a:schemeClr val="lt1"/>
                </a:solidFill>
              </a:rPr>
              <a:t>تغییر آب</a:t>
            </a:r>
            <a:r>
              <a:rPr b="1" lang="fa" sz="1800">
                <a:solidFill>
                  <a:schemeClr val="lt1"/>
                </a:solidFill>
              </a:rPr>
              <a:t> و هوای تهران دراین فصل ها گفت و گو کنم . ا</a:t>
            </a:r>
            <a:r>
              <a:rPr lang="fa" sz="1800">
                <a:solidFill>
                  <a:schemeClr val="lt1"/>
                </a:solidFill>
              </a:rPr>
              <a:t> .      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152488" y="3802550"/>
            <a:ext cx="4089000" cy="1135200"/>
          </a:xfrm>
          <a:prstGeom prst="rect">
            <a:avLst/>
          </a:prstGeom>
          <a:solidFill>
            <a:srgbClr val="A4C2F4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62875" y="3802550"/>
            <a:ext cx="4089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3500">
                <a:solidFill>
                  <a:srgbClr val="FFFFFF"/>
                </a:solidFill>
              </a:rPr>
              <a:t>پاییز : مهر - آبان - آذر</a:t>
            </a:r>
            <a:endParaRPr b="1" sz="3500">
              <a:solidFill>
                <a:srgbClr val="FFFFFF"/>
              </a:solidFill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3881875" y="2265525"/>
            <a:ext cx="270000" cy="3528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1735075" y="314775"/>
            <a:ext cx="803700" cy="5460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" name="Google Shape;66;p13"/>
          <p:cNvCxnSpPr>
            <a:stCxn id="65" idx="5"/>
            <a:endCxn id="64" idx="0"/>
          </p:cNvCxnSpPr>
          <p:nvPr/>
        </p:nvCxnSpPr>
        <p:spPr>
          <a:xfrm>
            <a:off x="2421076" y="780815"/>
            <a:ext cx="1595700" cy="14847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" name="Google Shape;67;p13"/>
          <p:cNvSpPr/>
          <p:nvPr/>
        </p:nvSpPr>
        <p:spPr>
          <a:xfrm>
            <a:off x="1152250" y="3891200"/>
            <a:ext cx="803700" cy="5460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" name="Google Shape;68;p13"/>
          <p:cNvCxnSpPr>
            <a:stCxn id="67" idx="7"/>
            <a:endCxn id="64" idx="4"/>
          </p:cNvCxnSpPr>
          <p:nvPr/>
        </p:nvCxnSpPr>
        <p:spPr>
          <a:xfrm flipH="1" rot="10800000">
            <a:off x="1838251" y="2618460"/>
            <a:ext cx="2178600" cy="13527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" name="Google Shape;69;p13"/>
          <p:cNvSpPr/>
          <p:nvPr/>
        </p:nvSpPr>
        <p:spPr>
          <a:xfrm>
            <a:off x="3636825" y="2226300"/>
            <a:ext cx="225600" cy="225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607775" y="373600"/>
            <a:ext cx="744900" cy="40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" name="Google Shape;71;p13"/>
          <p:cNvCxnSpPr>
            <a:stCxn id="70" idx="2"/>
            <a:endCxn id="69" idx="1"/>
          </p:cNvCxnSpPr>
          <p:nvPr/>
        </p:nvCxnSpPr>
        <p:spPr>
          <a:xfrm>
            <a:off x="980225" y="780700"/>
            <a:ext cx="2656500" cy="1558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" name="Google Shape;72;p13"/>
          <p:cNvSpPr txBox="1"/>
          <p:nvPr/>
        </p:nvSpPr>
        <p:spPr>
          <a:xfrm>
            <a:off x="646325" y="314775"/>
            <a:ext cx="6678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2"/>
                </a:solidFill>
              </a:rPr>
              <a:t>نوامبر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7469700" y="4353500"/>
            <a:ext cx="13527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lt1"/>
                </a:solidFill>
              </a:rPr>
              <a:t>دستور: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4624775" y="4824050"/>
            <a:ext cx="4178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lt1"/>
                </a:solidFill>
              </a:rPr>
              <a:t>واژه ها ی مخالف را بنویسم و در جمله بکار ببرم ؛ 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lt1"/>
                </a:solidFill>
              </a:rPr>
              <a:t>مانند : گران مخالف ارزان ، کوتاه مخالف بلند / دراز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" name="Google Shape;152;p22"/>
          <p:cNvGraphicFramePr/>
          <p:nvPr/>
        </p:nvGraphicFramePr>
        <p:xfrm>
          <a:off x="3125525" y="488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{708468F9-F60D-4E24-B474-E5221B0F64F1}</a:tableStyleId>
              </a:tblPr>
              <a:tblGrid>
                <a:gridCol w="1160950"/>
                <a:gridCol w="1160950"/>
                <a:gridCol w="1160950"/>
                <a:gridCol w="1160950"/>
                <a:gridCol w="1160950"/>
              </a:tblGrid>
              <a:tr h="931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" sz="2400"/>
                        <a:t>دریا</a:t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" sz="2400"/>
                        <a:t>دریاچه</a:t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" sz="2400"/>
                        <a:t>سد</a:t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" sz="2400"/>
                        <a:t>ک</a:t>
                      </a:r>
                      <a:r>
                        <a:rPr b="1" lang="fa" sz="2400"/>
                        <a:t>وه  </a:t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" sz="2400"/>
                        <a:t>رود</a:t>
                      </a:r>
                      <a:r>
                        <a:rPr lang="fa" sz="2400"/>
                        <a:t> 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  <a:tr h="292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sp>
        <p:nvSpPr>
          <p:cNvPr id="153" name="Google Shape;153;p22"/>
          <p:cNvSpPr txBox="1"/>
          <p:nvPr/>
        </p:nvSpPr>
        <p:spPr>
          <a:xfrm>
            <a:off x="3205175" y="108650"/>
            <a:ext cx="560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54" name="Google Shape;154;p22"/>
          <p:cNvSpPr txBox="1"/>
          <p:nvPr/>
        </p:nvSpPr>
        <p:spPr>
          <a:xfrm>
            <a:off x="3281225" y="141250"/>
            <a:ext cx="53457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155" name="Google Shape;155;p22"/>
          <p:cNvSpPr/>
          <p:nvPr/>
        </p:nvSpPr>
        <p:spPr>
          <a:xfrm>
            <a:off x="108675" y="3957750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ماملو</a:t>
            </a:r>
            <a:endParaRPr b="1" sz="1800"/>
          </a:p>
        </p:txBody>
      </p:sp>
      <p:sp>
        <p:nvSpPr>
          <p:cNvPr id="156" name="Google Shape;156;p22"/>
          <p:cNvSpPr/>
          <p:nvPr/>
        </p:nvSpPr>
        <p:spPr>
          <a:xfrm>
            <a:off x="199600" y="1519300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چیتگر</a:t>
            </a:r>
            <a:r>
              <a:rPr lang="fa"/>
              <a:t> </a:t>
            </a: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2180225" y="1714350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البرز</a:t>
            </a:r>
            <a:endParaRPr b="1" sz="1800"/>
          </a:p>
        </p:txBody>
      </p:sp>
      <p:sp>
        <p:nvSpPr>
          <p:cNvPr id="158" name="Google Shape;158;p22"/>
          <p:cNvSpPr/>
          <p:nvPr/>
        </p:nvSpPr>
        <p:spPr>
          <a:xfrm>
            <a:off x="65188" y="3194400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امیر کبیر</a:t>
            </a:r>
            <a:r>
              <a:rPr lang="fa"/>
              <a:t> </a:t>
            </a:r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65188" y="2390388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لتیان</a:t>
            </a:r>
            <a:endParaRPr b="1" sz="1800"/>
          </a:p>
        </p:txBody>
      </p:sp>
      <p:sp>
        <p:nvSpPr>
          <p:cNvPr id="160" name="Google Shape;160;p22"/>
          <p:cNvSpPr/>
          <p:nvPr/>
        </p:nvSpPr>
        <p:spPr>
          <a:xfrm>
            <a:off x="7306763" y="4661163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دماوند</a:t>
            </a:r>
            <a:endParaRPr b="1" sz="1800"/>
          </a:p>
        </p:txBody>
      </p:sp>
      <p:sp>
        <p:nvSpPr>
          <p:cNvPr id="161" name="Google Shape;161;p22"/>
          <p:cNvSpPr/>
          <p:nvPr/>
        </p:nvSpPr>
        <p:spPr>
          <a:xfrm>
            <a:off x="65200" y="823050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عمان</a:t>
            </a:r>
            <a:endParaRPr b="1" sz="1800"/>
          </a:p>
        </p:txBody>
      </p:sp>
      <p:sp>
        <p:nvSpPr>
          <p:cNvPr id="162" name="Google Shape;162;p22"/>
          <p:cNvSpPr/>
          <p:nvPr/>
        </p:nvSpPr>
        <p:spPr>
          <a:xfrm>
            <a:off x="314900" y="5025425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خزر</a:t>
            </a:r>
            <a:endParaRPr b="1" sz="1800"/>
          </a:p>
        </p:txBody>
      </p:sp>
      <p:sp>
        <p:nvSpPr>
          <p:cNvPr id="163" name="Google Shape;163;p22"/>
          <p:cNvSpPr/>
          <p:nvPr/>
        </p:nvSpPr>
        <p:spPr>
          <a:xfrm>
            <a:off x="2658325" y="5128263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جاجرود</a:t>
            </a:r>
            <a:endParaRPr b="1" sz="1800"/>
          </a:p>
        </p:txBody>
      </p:sp>
      <p:sp>
        <p:nvSpPr>
          <p:cNvPr id="164" name="Google Shape;164;p22"/>
          <p:cNvSpPr/>
          <p:nvPr/>
        </p:nvSpPr>
        <p:spPr>
          <a:xfrm>
            <a:off x="1338188" y="4661175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کرج</a:t>
            </a:r>
            <a:endParaRPr b="1" sz="1800"/>
          </a:p>
        </p:txBody>
      </p:sp>
      <p:graphicFrame>
        <p:nvGraphicFramePr>
          <p:cNvPr id="165" name="Google Shape;165;p22"/>
          <p:cNvGraphicFramePr/>
          <p:nvPr/>
        </p:nvGraphicFramePr>
        <p:xfrm>
          <a:off x="1908600" y="488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{708468F9-F60D-4E24-B474-E5221B0F64F1}</a:tableStyleId>
              </a:tblPr>
              <a:tblGrid>
                <a:gridCol w="1216925"/>
              </a:tblGrid>
              <a:tr h="950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a" sz="2400">
                          <a:solidFill>
                            <a:schemeClr val="dk1"/>
                          </a:solidFill>
                        </a:rPr>
                        <a:t>رشته کوه</a:t>
                      </a:r>
                      <a:endParaRPr sz="14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  <a:tr h="290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sp>
        <p:nvSpPr>
          <p:cNvPr id="166" name="Google Shape;166;p22"/>
          <p:cNvSpPr/>
          <p:nvPr/>
        </p:nvSpPr>
        <p:spPr>
          <a:xfrm>
            <a:off x="6361475" y="5220888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ارومیه</a:t>
            </a:r>
            <a:endParaRPr b="1" sz="1800"/>
          </a:p>
        </p:txBody>
      </p:sp>
      <p:sp>
        <p:nvSpPr>
          <p:cNvPr id="167" name="Google Shape;167;p22"/>
          <p:cNvSpPr/>
          <p:nvPr/>
        </p:nvSpPr>
        <p:spPr>
          <a:xfrm>
            <a:off x="5099750" y="4753788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لار</a:t>
            </a:r>
            <a:endParaRPr b="1" sz="1800"/>
          </a:p>
        </p:txBody>
      </p:sp>
      <p:sp>
        <p:nvSpPr>
          <p:cNvPr id="168" name="Google Shape;168;p22"/>
          <p:cNvSpPr/>
          <p:nvPr/>
        </p:nvSpPr>
        <p:spPr>
          <a:xfrm>
            <a:off x="3978450" y="5025425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a"/>
              <a:t>خلیج فارس</a:t>
            </a:r>
            <a:r>
              <a:rPr lang="fa"/>
              <a:t> </a:t>
            </a:r>
            <a:endParaRPr/>
          </a:p>
        </p:txBody>
      </p:sp>
      <p:pic>
        <p:nvPicPr>
          <p:cNvPr id="169" name="Google Shape;169;p2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30000" y="108650"/>
            <a:ext cx="1495200" cy="14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>
            <a:off x="2741625" y="4501100"/>
            <a:ext cx="945300" cy="46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لوت</a:t>
            </a:r>
            <a:endParaRPr b="1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/>
        </p:nvSpPr>
        <p:spPr>
          <a:xfrm>
            <a:off x="3639775" y="282500"/>
            <a:ext cx="5454300" cy="498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سد امیرکبیر</a:t>
            </a:r>
            <a:r>
              <a:rPr lang="fa" sz="1800">
                <a:solidFill>
                  <a:schemeClr val="dk1"/>
                </a:solidFill>
              </a:rPr>
              <a:t> که </a:t>
            </a:r>
            <a:r>
              <a:rPr b="1" lang="fa" sz="1800">
                <a:solidFill>
                  <a:schemeClr val="dk1"/>
                </a:solidFill>
              </a:rPr>
              <a:t>سد کرج</a:t>
            </a:r>
            <a:r>
              <a:rPr lang="fa" sz="1800">
                <a:solidFill>
                  <a:schemeClr val="dk1"/>
                </a:solidFill>
              </a:rPr>
              <a:t> </a:t>
            </a:r>
            <a:r>
              <a:rPr b="1" lang="fa" sz="1800">
                <a:solidFill>
                  <a:schemeClr val="dk1"/>
                </a:solidFill>
              </a:rPr>
              <a:t>هم نامیده می‌شود</a:t>
            </a:r>
            <a:r>
              <a:rPr lang="fa" sz="1800">
                <a:solidFill>
                  <a:schemeClr val="dk1"/>
                </a:solidFill>
              </a:rPr>
              <a:t>، </a:t>
            </a:r>
            <a:r>
              <a:rPr b="1" lang="fa" sz="1800">
                <a:solidFill>
                  <a:schemeClr val="dk1"/>
                </a:solidFill>
              </a:rPr>
              <a:t>بر روی رودخانه کرج </a:t>
            </a:r>
            <a:r>
              <a:rPr b="1" lang="fa" sz="1800">
                <a:solidFill>
                  <a:srgbClr val="FFFFFF"/>
                </a:solidFill>
              </a:rPr>
              <a:t> </a:t>
            </a:r>
            <a:r>
              <a:rPr b="1" lang="fa" sz="1800"/>
              <a:t> ساخته شده است . ا</a:t>
            </a:r>
            <a:endParaRPr b="1" sz="1800">
              <a:solidFill>
                <a:srgbClr val="FFFFFF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1"/>
                </a:solidFill>
              </a:rPr>
              <a:t>  </a:t>
            </a:r>
            <a:r>
              <a:rPr lang="fa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سد لتیان بر روی رود کارون است. 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endParaRPr b="1" sz="1800">
              <a:solidFill>
                <a:srgbClr val="FFFFFF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آب های ذخیره شده در پشت سد ها باعث خرابی زمین ها می شوند.</a:t>
            </a:r>
            <a:r>
              <a:rPr lang="fa" sz="1800">
                <a:solidFill>
                  <a:srgbClr val="FFFFFF"/>
                </a:solidFill>
              </a:rPr>
              <a:t>ا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رودها همان دریاچه ها هستند.</a:t>
            </a:r>
            <a:r>
              <a:rPr lang="fa" sz="1800">
                <a:solidFill>
                  <a:schemeClr val="dk1"/>
                </a:solidFill>
              </a:rPr>
              <a:t> </a:t>
            </a:r>
            <a:r>
              <a:rPr lang="fa" sz="1800">
                <a:solidFill>
                  <a:srgbClr val="FFFFFF"/>
                </a:solidFill>
              </a:rPr>
              <a:t>ا</a:t>
            </a:r>
            <a:br>
              <a:rPr lang="fa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باران و برف فراوان رودخانه ها را پرآب تر می کنند</a:t>
            </a:r>
            <a:r>
              <a:rPr lang="fa" sz="1800">
                <a:solidFill>
                  <a:schemeClr val="dk1"/>
                </a:solidFill>
              </a:rPr>
              <a:t> .</a:t>
            </a:r>
            <a:r>
              <a:rPr lang="fa" sz="1800">
                <a:solidFill>
                  <a:srgbClr val="FFFFFF"/>
                </a:solidFill>
              </a:rPr>
              <a:t>ا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رود ها و دریاچه ها در آب و هوای هر شهری اثر خوبی دارند</a:t>
            </a:r>
            <a:endParaRPr b="1"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افزایش جمعیت  تهران در کمبود آب دخالت دارد . 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r>
              <a:rPr b="1" lang="fa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1"/>
                </a:solidFill>
              </a:rPr>
              <a:t> . 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1"/>
                </a:solidFill>
              </a:rPr>
              <a:t>    </a:t>
            </a:r>
            <a:r>
              <a:rPr b="1" lang="fa" sz="1800"/>
              <a:t>  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FF"/>
                </a:solidFill>
              </a:rPr>
              <a:t> 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176" name="Google Shape;176;p23"/>
          <p:cNvSpPr/>
          <p:nvPr/>
        </p:nvSpPr>
        <p:spPr>
          <a:xfrm>
            <a:off x="7170925" y="673625"/>
            <a:ext cx="499800" cy="5649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5801925" y="1043025"/>
            <a:ext cx="499800" cy="5649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7855400" y="2031750"/>
            <a:ext cx="608400" cy="5106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6106125" y="2564100"/>
            <a:ext cx="608400" cy="5106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4215625" y="2879300"/>
            <a:ext cx="684600" cy="6519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4693525" y="4226400"/>
            <a:ext cx="684600" cy="6519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/>
          <p:cNvSpPr/>
          <p:nvPr/>
        </p:nvSpPr>
        <p:spPr>
          <a:xfrm>
            <a:off x="3770375" y="3661500"/>
            <a:ext cx="608400" cy="5649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5" y="3722238"/>
            <a:ext cx="812726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5" y="3722238"/>
            <a:ext cx="812726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5" y="3722238"/>
            <a:ext cx="812726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5" y="3722238"/>
            <a:ext cx="812726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5" y="3722238"/>
            <a:ext cx="812726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5" y="3722238"/>
            <a:ext cx="812726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050" y="3722250"/>
            <a:ext cx="902075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82" y="2629325"/>
            <a:ext cx="727935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9" y="2629325"/>
            <a:ext cx="768800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9" y="2629325"/>
            <a:ext cx="768800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9" y="2629325"/>
            <a:ext cx="768800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9" y="2629325"/>
            <a:ext cx="768800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9" y="2629325"/>
            <a:ext cx="768800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049" y="2629325"/>
            <a:ext cx="768800" cy="6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/>
        </p:nvSpPr>
        <p:spPr>
          <a:xfrm>
            <a:off x="325950" y="423725"/>
            <a:ext cx="8529000" cy="487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فکر کنید که شما را در مسابقه ای درباره ی این که </a:t>
            </a:r>
            <a:r>
              <a:rPr lang="fa" sz="1800">
                <a:solidFill>
                  <a:srgbClr val="0000FF"/>
                </a:solidFill>
              </a:rPr>
              <a:t> </a:t>
            </a:r>
            <a:r>
              <a:rPr b="1" lang="fa" sz="2400">
                <a:solidFill>
                  <a:srgbClr val="0000FF"/>
                </a:solidFill>
              </a:rPr>
              <a:t>برای حل مشکل و کمبود آب آشامیدنی و کشاورزی تهران چه  روش های  مناسب و مفیدی دارید </a:t>
            </a:r>
            <a:r>
              <a:rPr b="1" lang="fa" sz="2400"/>
              <a:t>،</a:t>
            </a:r>
            <a:r>
              <a:rPr lang="fa" sz="1800"/>
              <a:t>  انتخاب کردند  </a:t>
            </a:r>
            <a:endParaRPr sz="1800"/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راه حل های شما چیست ؟ شرح دهید .</a:t>
            </a:r>
            <a:r>
              <a:rPr b="1" lang="fa" sz="1800"/>
              <a:t> </a:t>
            </a:r>
            <a:r>
              <a:rPr lang="fa" sz="1800"/>
              <a:t>ا           </a:t>
            </a:r>
            <a:endParaRPr sz="1800"/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2" name="Google Shape;202;p24"/>
          <p:cNvSpPr txBox="1"/>
          <p:nvPr/>
        </p:nvSpPr>
        <p:spPr>
          <a:xfrm>
            <a:off x="4404450" y="97775"/>
            <a:ext cx="29880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آن چیست که چیستان است ..&#10;تو این ویدیو براتون 6 تا چیستان آوردم و میخوام ببینم کدومتون چیستان دوست و چیستان بلدین !! پس تا آخر ویدیو همراه من باشید و اگه تونستین به همه چیستانا جواب بدید 😁&#10;راستی جوابارو هم کامنت کنید❤&#10;اگه معماهای بیشتری دوست دارین حل کنین کانال مارو سابسکرایب کنید ما هر روز معما میزاریم و ممنون میشیم حمایت کنین 🥰💖&#10;ویدیو حدس لوگو :&#10;https://youtu.be/HBFlS90Zusg&#10;ویدیو حقه ریاضی که سن شمارو حدس میزنه :&#10;https://youtu.be/zgnHKCAJmg8&#10;.&#10;.&#10;.&#10;#معما #تست_هوش #آی_کیو #تست_هوش_تصویری #گیم #بازی #بازی #iq #سرگرم_کننده #چالش #چیستان #moamma #riddle #چیستان_جدید #چیستان_جالب #چیستان_سخت #چیستان_بامزه #چیستان_با_جواب #6_چیستان #چند_چیستان_سخت #چیستان_کوتاه #چیستان_لاکپشت #چیستان_آبی #چیستان_روسیه #چیستان_حرف_ر" id="207" name="Google Shape;207;p25" title="آن چیست که چیستان است .. ؟؟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703875" cy="65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25" y="152400"/>
            <a:ext cx="2345226" cy="234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700" y="95250"/>
            <a:ext cx="8233376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y Iran is a famous and popular anthem in Iran. The lyrics were written by Hossein Gol-e-Golab in 1946, the music was composed by Ruhollah Khaleghi." id="214" name="Google Shape;214;p26" title="Ey iran song with lyrics ای ایران ای مرز پر گهر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0475" y="510825"/>
            <a:ext cx="7410875" cy="32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372500" y="519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6097600" y="315075"/>
            <a:ext cx="2152200" cy="713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00FF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rgbClr val="0000FF"/>
                </a:solidFill>
              </a:rPr>
              <a:t>فکر کنید و جواب دهید  إ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020300" y="1100025"/>
            <a:ext cx="45399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آیا می دانید تهران چند فصل دارد ؟ نام آن ها را به ترتیب بگویید ؟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آب و هوای تهران در چهار فصل چگونه است ؟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آیا می دانید رود چیست و با دریاچه چه تفاوتی دارد ؟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چند  رود می شناسید ؟ نام ببرید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رود ها  چه استفاده هایی دارند ؟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آیا واژه سد را می شناسید ؟ سد ها چه استفاده ای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دارند ؟ با مثال شرح دهید.  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 </a:t>
            </a:r>
            <a:endParaRPr b="1" sz="18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 </a:t>
            </a:r>
            <a:endParaRPr b="1" sz="18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000000"/>
                </a:solidFill>
              </a:rPr>
              <a:t> </a:t>
            </a:r>
            <a:endParaRPr b="1" sz="18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FFFF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</a:t>
            </a:r>
            <a:r>
              <a:rPr b="1" lang="fa" sz="1800">
                <a:solidFill>
                  <a:srgbClr val="00FFFF"/>
                </a:solidFill>
              </a:rPr>
              <a:t>ا</a:t>
            </a:r>
            <a:r>
              <a:rPr b="1" lang="fa" sz="1800"/>
              <a:t>      </a:t>
            </a:r>
            <a:endParaRPr b="1" sz="1800"/>
          </a:p>
        </p:txBody>
      </p:sp>
      <p:pic>
        <p:nvPicPr>
          <p:cNvPr id="82" name="Google Shape;82;p14" title="5 Minutes- Sand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50" y="3298375"/>
            <a:ext cx="2848830" cy="216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311650" y="0"/>
            <a:ext cx="1158500" cy="20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399" y="133275"/>
            <a:ext cx="3170625" cy="26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/>
        </p:nvSpPr>
        <p:spPr>
          <a:xfrm>
            <a:off x="-2140050" y="2028700"/>
            <a:ext cx="1719900" cy="940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این عکس چه چیزی را به شما نشان می دهد ؟  </a:t>
            </a:r>
            <a:endParaRPr sz="1800"/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73712" y="3129650"/>
            <a:ext cx="1873713" cy="1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3059200" y="1961024"/>
            <a:ext cx="3137724" cy="1535112"/>
          </a:xfrm>
          <a:prstGeom prst="cloud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>
                <a:solidFill>
                  <a:srgbClr val="0000FF"/>
                </a:solidFill>
              </a:rPr>
              <a:t>چهار فصل تهران</a:t>
            </a:r>
            <a:r>
              <a:rPr lang="fa" sz="1800"/>
              <a:t> </a:t>
            </a:r>
            <a:endParaRPr sz="1800"/>
          </a:p>
        </p:txBody>
      </p:sp>
      <p:sp>
        <p:nvSpPr>
          <p:cNvPr id="96" name="Google Shape;96;p16"/>
          <p:cNvSpPr/>
          <p:nvPr/>
        </p:nvSpPr>
        <p:spPr>
          <a:xfrm>
            <a:off x="-1751850" y="91900"/>
            <a:ext cx="1445580" cy="862812"/>
          </a:xfrm>
          <a:prstGeom prst="cloud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تابستان</a:t>
            </a:r>
            <a:endParaRPr b="1" sz="1800"/>
          </a:p>
        </p:txBody>
      </p:sp>
      <p:sp>
        <p:nvSpPr>
          <p:cNvPr id="97" name="Google Shape;97;p16"/>
          <p:cNvSpPr/>
          <p:nvPr/>
        </p:nvSpPr>
        <p:spPr>
          <a:xfrm>
            <a:off x="-2066350" y="1474700"/>
            <a:ext cx="1445580" cy="862812"/>
          </a:xfrm>
          <a:prstGeom prst="cloud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زمستان </a:t>
            </a:r>
            <a:endParaRPr b="1" sz="1800"/>
          </a:p>
        </p:txBody>
      </p:sp>
      <p:sp>
        <p:nvSpPr>
          <p:cNvPr id="98" name="Google Shape;98;p16"/>
          <p:cNvSpPr/>
          <p:nvPr/>
        </p:nvSpPr>
        <p:spPr>
          <a:xfrm>
            <a:off x="-2066350" y="2857500"/>
            <a:ext cx="1445580" cy="862812"/>
          </a:xfrm>
          <a:prstGeom prst="cloud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پاییز</a:t>
            </a:r>
            <a:r>
              <a:rPr b="1" lang="fa" sz="1800"/>
              <a:t> </a:t>
            </a:r>
            <a:endParaRPr b="1" sz="1800"/>
          </a:p>
        </p:txBody>
      </p:sp>
      <p:sp>
        <p:nvSpPr>
          <p:cNvPr id="99" name="Google Shape;99;p16"/>
          <p:cNvSpPr/>
          <p:nvPr/>
        </p:nvSpPr>
        <p:spPr>
          <a:xfrm>
            <a:off x="-2017050" y="4240300"/>
            <a:ext cx="1445580" cy="862812"/>
          </a:xfrm>
          <a:prstGeom prst="cloud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بهار</a:t>
            </a:r>
            <a:r>
              <a:rPr b="1" lang="fa" sz="1800"/>
              <a:t> </a:t>
            </a:r>
            <a:endParaRPr b="1" sz="1800"/>
          </a:p>
        </p:txBody>
      </p:sp>
      <p:sp>
        <p:nvSpPr>
          <p:cNvPr id="100" name="Google Shape;100;p16"/>
          <p:cNvSpPr txBox="1"/>
          <p:nvPr/>
        </p:nvSpPr>
        <p:spPr>
          <a:xfrm>
            <a:off x="9487900" y="915400"/>
            <a:ext cx="1707000" cy="25359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نام فصل ها را با </a:t>
            </a:r>
            <a:r>
              <a:rPr lang="fa" sz="1800"/>
              <a:t>عکس</a:t>
            </a:r>
            <a:r>
              <a:rPr lang="fa" sz="1800"/>
              <a:t> ها جور کنید . روی فصل ها کلیک کنید و آنها را در روی عکس قرار دهید . ا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95650" y="945250"/>
            <a:ext cx="89193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1"/>
                </a:solidFill>
                <a:highlight>
                  <a:srgbClr val="FFFFFF"/>
                </a:highlight>
              </a:rPr>
              <a:t>آ</a:t>
            </a:r>
            <a:r>
              <a:rPr b="1" lang="fa" sz="1800">
                <a:solidFill>
                  <a:schemeClr val="dk1"/>
                </a:solidFill>
                <a:highlight>
                  <a:srgbClr val="FFFFFF"/>
                </a:highlight>
              </a:rPr>
              <a:t>ب مصرفی شهر تهران از منابع زیرزمینی، رود ها و سدها تأمین می‌شود؛.دو سد معروف تهران</a:t>
            </a:r>
            <a:r>
              <a:rPr lang="fa" sz="10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fa" sz="1800">
                <a:solidFill>
                  <a:schemeClr val="dk1"/>
                </a:solidFill>
                <a:highlight>
                  <a:srgbClr val="FFFFFF"/>
                </a:highlight>
              </a:rPr>
              <a:t>،</a:t>
            </a:r>
            <a:r>
              <a:rPr lang="fa" sz="10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b="1" lang="fa" sz="1800">
                <a:solidFill>
                  <a:schemeClr val="dk1"/>
                </a:solidFill>
                <a:highlight>
                  <a:srgbClr val="FFFFFF"/>
                </a:highlight>
              </a:rPr>
              <a:t>سد کرج بر روی رود کرج  و سد لتیان بر روی رود جاجرود ساخته شده اند. ا</a:t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fa" sz="10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r>
              <a:rPr lang="fa" sz="10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00" y="2116225"/>
            <a:ext cx="3154038" cy="252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925" y="2135762"/>
            <a:ext cx="3912614" cy="2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406500" y="2223825"/>
            <a:ext cx="12792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>
                <a:solidFill>
                  <a:srgbClr val="FFFFFF"/>
                </a:solidFill>
              </a:rPr>
              <a:t>سد لتیان</a:t>
            </a:r>
            <a:r>
              <a:rPr b="1" lang="fa" sz="1800">
                <a:solidFill>
                  <a:srgbClr val="FFFFFF"/>
                </a:solidFill>
              </a:rPr>
              <a:t> 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5365100" y="2116300"/>
            <a:ext cx="29904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>
                <a:solidFill>
                  <a:srgbClr val="FFFFFF"/>
                </a:solidFill>
              </a:rPr>
              <a:t>سد کرج / سد امیر کبیر</a:t>
            </a:r>
            <a:r>
              <a:rPr b="1" lang="fa" sz="1800">
                <a:solidFill>
                  <a:srgbClr val="FFFFFF"/>
                </a:solidFill>
              </a:rPr>
              <a:t> 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2216475" y="217300"/>
            <a:ext cx="6547500" cy="45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FF0000"/>
                </a:solidFill>
              </a:rPr>
              <a:t>اندوخته های</a:t>
            </a:r>
            <a:r>
              <a:rPr b="1" lang="fa" sz="1800">
                <a:solidFill>
                  <a:schemeClr val="dk1"/>
                </a:solidFill>
              </a:rPr>
              <a:t> آبی در پشت سدهای پنج گانه تهران ؛ </a:t>
            </a:r>
            <a:r>
              <a:rPr lang="fa" sz="1800">
                <a:solidFill>
                  <a:schemeClr val="dk1"/>
                </a:solidFill>
              </a:rPr>
              <a:t>ل</a:t>
            </a:r>
            <a:r>
              <a:rPr b="1" lang="fa" sz="1800">
                <a:solidFill>
                  <a:schemeClr val="dk1"/>
                </a:solidFill>
              </a:rPr>
              <a:t>ار، طالقان، كرج، ماملو و لتيان است </a:t>
            </a:r>
            <a:r>
              <a:rPr lang="fa" sz="1800">
                <a:solidFill>
                  <a:schemeClr val="dk1"/>
                </a:solidFill>
              </a:rPr>
              <a:t> </a:t>
            </a:r>
            <a:endParaRPr b="1"/>
          </a:p>
        </p:txBody>
      </p:sp>
      <p:sp>
        <p:nvSpPr>
          <p:cNvPr id="111" name="Google Shape;111;p17"/>
          <p:cNvSpPr txBox="1"/>
          <p:nvPr/>
        </p:nvSpPr>
        <p:spPr>
          <a:xfrm>
            <a:off x="5247800" y="5084825"/>
            <a:ext cx="3414900" cy="5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a">
                <a:solidFill>
                  <a:srgbClr val="FF0000"/>
                </a:solidFill>
              </a:rPr>
              <a:t>اندوخته ها ی آبی  یعنی جمع شدن آب در پشت سد ها </a:t>
            </a:r>
            <a:r>
              <a:rPr lang="fa"/>
              <a:t> </a:t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5008775" y="5030500"/>
            <a:ext cx="3607200" cy="628236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514100" y="263025"/>
            <a:ext cx="82857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a" sz="1800">
                <a:solidFill>
                  <a:schemeClr val="dk1"/>
                </a:solidFill>
              </a:rPr>
              <a:t>سد لَتیان (نام پیشین: فرحناز) سدی است بر روی رودخانه جاجرود که در ۱۰ کیلومتری شمال شرقی تهران و در جنوب شهر لواسان قرار گرفته‌است. این سد بتنی یکی از منابع اصلی تهیه ی آب تهران می‌باشد و ۳۰ درصد از آب آشامیدنی شهر تهران را تامین می‌نماید</a:t>
            </a:r>
            <a:endParaRPr b="1" sz="1800"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5" y="1410825"/>
            <a:ext cx="4172675" cy="41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7650" y="1542225"/>
            <a:ext cx="4483525" cy="40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6264975" y="3270013"/>
            <a:ext cx="1291200" cy="478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رود جاجرود </a:t>
            </a:r>
            <a:endParaRPr b="1" sz="1800"/>
          </a:p>
        </p:txBody>
      </p:sp>
      <p:sp>
        <p:nvSpPr>
          <p:cNvPr id="121" name="Google Shape;121;p18"/>
          <p:cNvSpPr txBox="1"/>
          <p:nvPr/>
        </p:nvSpPr>
        <p:spPr>
          <a:xfrm>
            <a:off x="430425" y="2379300"/>
            <a:ext cx="1135800" cy="478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/>
              <a:t>سد لتیان</a:t>
            </a:r>
            <a:endParaRPr b="1" sz="2400"/>
          </a:p>
        </p:txBody>
      </p:sp>
      <p:sp>
        <p:nvSpPr>
          <p:cNvPr id="122" name="Google Shape;122;p18"/>
          <p:cNvSpPr txBox="1"/>
          <p:nvPr/>
        </p:nvSpPr>
        <p:spPr>
          <a:xfrm flipH="1" rot="396926">
            <a:off x="155" y="3000202"/>
            <a:ext cx="2999874" cy="2486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a" sz="1800">
                <a:solidFill>
                  <a:schemeClr val="dk1"/>
                </a:solidFill>
              </a:rPr>
              <a:t>این سد بتنی به منظور تأمین آب آشامیدنی تهران ساخته شده و علاوه بر تأمین آب آشامیدنی شهر تهران، برای آبیاری حدود ۳۰ هزار هکتار زمین کشاورزی نیز مورد استفاده قرار می‌گیرد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/>
        </p:nvSpPr>
        <p:spPr>
          <a:xfrm>
            <a:off x="729325" y="382600"/>
            <a:ext cx="8022600" cy="920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سد امیرکبیر که سد کرج هم نامیده می‌شود، بر روی </a:t>
            </a:r>
            <a:r>
              <a:rPr b="1" lang="fa" sz="1800" u="sng">
                <a:solidFill>
                  <a:schemeClr val="hlink"/>
                </a:solidFill>
                <a:hlinkClick r:id="rId4"/>
              </a:rPr>
              <a:t>رودخانه کرج</a:t>
            </a:r>
            <a:r>
              <a:rPr b="1" lang="fa" sz="1800">
                <a:solidFill>
                  <a:schemeClr val="dk1"/>
                </a:solidFill>
              </a:rPr>
              <a:t> در شمال شهر کرج  و در ۲۵ کیلومتری جادهٔ کرج به چالوس  قرار دارد</a:t>
            </a:r>
            <a:r>
              <a:rPr baseline="30000" lang="fa" sz="3000" u="sng">
                <a:solidFill>
                  <a:schemeClr val="hlink"/>
                </a:solidFill>
                <a:hlinkClick r:id="rId5"/>
              </a:rPr>
              <a:t>]</a:t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1850" y="1847175"/>
            <a:ext cx="4161302" cy="37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771425" y="1314675"/>
            <a:ext cx="7980600" cy="532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564975" y="1314675"/>
            <a:ext cx="81870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</a:rPr>
              <a:t>این سد، اولین سد چندمنظورهٔ کشور ایران، و یکی از منابع تأمین آب </a:t>
            </a:r>
            <a:r>
              <a:rPr b="1" lang="fa" sz="1800" u="sng">
                <a:solidFill>
                  <a:schemeClr val="hlink"/>
                </a:solidFill>
                <a:hlinkClick r:id="rId7"/>
              </a:rPr>
              <a:t>شهر تهران</a:t>
            </a:r>
            <a:r>
              <a:rPr b="1" lang="fa" sz="1800">
                <a:solidFill>
                  <a:schemeClr val="dk1"/>
                </a:solidFill>
              </a:rPr>
              <a:t> می‌باش</a:t>
            </a:r>
            <a:r>
              <a:rPr lang="fa" sz="1800">
                <a:solidFill>
                  <a:schemeClr val="dk1"/>
                </a:solidFill>
              </a:rPr>
              <a:t>د.. </a:t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847175"/>
            <a:ext cx="4987050" cy="386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673625" y="3389875"/>
            <a:ext cx="2149800" cy="532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/>
              <a:t>سد امیر کبیر / کرج</a:t>
            </a:r>
            <a:endParaRPr b="1" sz="2400"/>
          </a:p>
        </p:txBody>
      </p:sp>
      <p:sp>
        <p:nvSpPr>
          <p:cNvPr id="133" name="Google Shape;133;p19"/>
          <p:cNvSpPr txBox="1"/>
          <p:nvPr/>
        </p:nvSpPr>
        <p:spPr>
          <a:xfrm>
            <a:off x="6290850" y="2444625"/>
            <a:ext cx="1140900" cy="5328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/>
              <a:t>رود کرج</a:t>
            </a:r>
            <a:r>
              <a:rPr lang="fa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/>
        </p:nvSpPr>
        <p:spPr>
          <a:xfrm>
            <a:off x="391150" y="249900"/>
            <a:ext cx="8561700" cy="27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2" y="54325"/>
            <a:ext cx="9083629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/>
          <p:nvPr/>
        </p:nvSpPr>
        <p:spPr>
          <a:xfrm>
            <a:off x="456325" y="2010025"/>
            <a:ext cx="2292525" cy="847475"/>
          </a:xfrm>
          <a:prstGeom prst="flowChartPunchedTap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" sz="2400">
                <a:solidFill>
                  <a:srgbClr val="202122"/>
                </a:solidFill>
                <a:highlight>
                  <a:srgbClr val="FFFFFF"/>
                </a:highlight>
              </a:rPr>
              <a:t>قایق‌رانی در سد کرج</a:t>
            </a: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17031"/>
            <a:ext cx="9116750" cy="569796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1553700" y="173850"/>
            <a:ext cx="7301100" cy="6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" sz="2400">
                <a:highlight>
                  <a:srgbClr val="FFFFFF"/>
                </a:highlight>
              </a:rPr>
              <a:t>دریاچه سد لتیان</a:t>
            </a:r>
            <a:endParaRPr sz="24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" sz="1050">
                <a:solidFill>
                  <a:srgbClr val="666666"/>
                </a:solidFill>
                <a:highlight>
                  <a:srgbClr val="EBEBEB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م</a:t>
            </a:r>
            <a:r>
              <a:rPr lang="fa" sz="1050">
                <a:solidFill>
                  <a:srgbClr val="0000FF"/>
                </a:solidFill>
                <a:highlight>
                  <a:srgbClr val="EBEBEB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وقعیت دریاچه بر روی نقشه</a:t>
            </a:r>
            <a:endParaRPr sz="1050">
              <a:solidFill>
                <a:srgbClr val="0000FF"/>
              </a:solidFill>
              <a:highlight>
                <a:srgbClr val="EBEBEB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rgbClr val="444444"/>
                </a:solidFill>
                <a:highlight>
                  <a:srgbClr val="FFFFFF"/>
                </a:highlight>
              </a:rPr>
              <a:t>بسیاری از تهرانی ها تعطیلات آخر هفته خود را در سرزمین لواسانات و روستاهای دور و بر آن می گذرانند. اما شاید خیلی هایشان تا به حال به دیدن دریاچه سد لتیان نرفته باشند. این سرزمین آب و هوای بسیار مناسبی در فصل تابستان دارد و محل مناسبی برای پیک نیک </a:t>
            </a:r>
            <a:r>
              <a:rPr lang="fa" sz="1800">
                <a:solidFill>
                  <a:srgbClr val="444444"/>
                </a:solidFill>
                <a:highlight>
                  <a:srgbClr val="FFFFFF"/>
                </a:highlight>
              </a:rPr>
              <a:t>و تفریح</a:t>
            </a:r>
            <a:r>
              <a:rPr lang="fa" sz="1800">
                <a:solidFill>
                  <a:srgbClr val="444444"/>
                </a:solidFill>
                <a:highlight>
                  <a:srgbClr val="FFFFFF"/>
                </a:highlight>
              </a:rPr>
              <a:t>  است. </a:t>
            </a:r>
            <a:endParaRPr sz="18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fa" sz="1800">
                <a:solidFill>
                  <a:srgbClr val="444444"/>
                </a:solidFill>
                <a:highlight>
                  <a:srgbClr val="FFFFFF"/>
                </a:highlight>
              </a:rPr>
              <a:t>سد لتیان را در سال ۴۶ برای تهیه آب شرب مردم تهران بر روی رودخانه جاجرود ساخته اند .</a:t>
            </a:r>
            <a:endParaRPr sz="18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indent="0" lvl="0" marL="0" rtl="0" algn="r"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4444"/>
              </a:solidFill>
              <a:highlight>
                <a:srgbClr val="FFFFFF"/>
              </a:highlight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65530">
            <a:off x="239298" y="938234"/>
            <a:ext cx="1440704" cy="433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